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16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2C6D-16FE-4EEC-8A10-377AA88652D6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8517-D74A-4C27-B10B-69BC37455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98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2C6D-16FE-4EEC-8A10-377AA88652D6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8517-D74A-4C27-B10B-69BC37455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1002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2C6D-16FE-4EEC-8A10-377AA88652D6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8517-D74A-4C27-B10B-69BC37455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172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2C6D-16FE-4EEC-8A10-377AA88652D6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8517-D74A-4C27-B10B-69BC37455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829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2C6D-16FE-4EEC-8A10-377AA88652D6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8517-D74A-4C27-B10B-69BC37455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675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2C6D-16FE-4EEC-8A10-377AA88652D6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8517-D74A-4C27-B10B-69BC37455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72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2C6D-16FE-4EEC-8A10-377AA88652D6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8517-D74A-4C27-B10B-69BC37455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74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2C6D-16FE-4EEC-8A10-377AA88652D6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8517-D74A-4C27-B10B-69BC37455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555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2C6D-16FE-4EEC-8A10-377AA88652D6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8517-D74A-4C27-B10B-69BC37455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54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2C6D-16FE-4EEC-8A10-377AA88652D6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8517-D74A-4C27-B10B-69BC37455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12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2C6D-16FE-4EEC-8A10-377AA88652D6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8517-D74A-4C27-B10B-69BC37455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73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82C6D-16FE-4EEC-8A10-377AA88652D6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88517-D74A-4C27-B10B-69BC37455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810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66127" y="694100"/>
            <a:ext cx="9144000" cy="932143"/>
          </a:xfrm>
        </p:spPr>
        <p:txBody>
          <a:bodyPr>
            <a:normAutofit fontScale="90000"/>
          </a:bodyPr>
          <a:lstStyle/>
          <a:p>
            <a:r>
              <a:rPr lang="es-ES" sz="4400" b="1" dirty="0" smtClean="0">
                <a:solidFill>
                  <a:srgbClr val="00B050"/>
                </a:solidFill>
              </a:rPr>
              <a:t>H2 verde PROMESA </a:t>
            </a:r>
            <a:br>
              <a:rPr lang="es-ES" sz="4400" b="1" dirty="0" smtClean="0">
                <a:solidFill>
                  <a:srgbClr val="00B050"/>
                </a:solidFill>
              </a:rPr>
            </a:br>
            <a:r>
              <a:rPr lang="es-ES" sz="4000" b="1" dirty="0" smtClean="0">
                <a:solidFill>
                  <a:srgbClr val="00B050"/>
                </a:solidFill>
              </a:rPr>
              <a:t>¿tendrá mercados?</a:t>
            </a:r>
            <a:endParaRPr lang="es-ES" sz="4400" b="1" dirty="0">
              <a:solidFill>
                <a:srgbClr val="00B05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96035" y="2068011"/>
            <a:ext cx="9437225" cy="391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s-ES" sz="18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Hoy no existe un mercado de H2 verde en el mundo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s-ES" sz="18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s-ES" sz="18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1er mercado potencial es el reemplazo del H2 gris, ¿COSTO?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s-ES" sz="18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s-ES" sz="18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Si despega, el potencial es ENORME y RÁPIDO - 2030-2050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s-ES" sz="18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s-ES" sz="18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AMMONIA VERDE: Sólo con ciertos sectores ACERO – BUQUES – INDUSTRIA - FERTILIZANTES, </a:t>
            </a:r>
            <a:r>
              <a:rPr lang="es-ES" sz="1800" b="1" dirty="0" err="1">
                <a:solidFill>
                  <a:schemeClr val="accent1">
                    <a:lumMod val="50000"/>
                  </a:schemeClr>
                </a:solidFill>
                <a:latin typeface="+mj-ea"/>
              </a:rPr>
              <a:t>Bloomberg</a:t>
            </a:r>
            <a:r>
              <a:rPr lang="es-ES" sz="18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 dice: 600 M TON en 2050.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s-ES" sz="18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  <a:latin typeface="+mj-ea"/>
              </a:rPr>
              <a:t>Equivale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 a 2.700 </a:t>
            </a: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  <a:latin typeface="+mj-ea"/>
              </a:rPr>
              <a:t>proyectos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  <a:latin typeface="+mj-ea"/>
              </a:rPr>
              <a:t>como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 el de R</a:t>
            </a:r>
            <a:r>
              <a:rPr lang="es-ES" sz="1800" b="1" dirty="0" err="1">
                <a:solidFill>
                  <a:schemeClr val="accent1">
                    <a:lumMod val="50000"/>
                  </a:schemeClr>
                </a:solidFill>
                <a:latin typeface="+mj-ea"/>
              </a:rPr>
              <a:t>ío</a:t>
            </a:r>
            <a:r>
              <a:rPr lang="es-ES" sz="18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 Negro en el mundo!</a:t>
            </a:r>
          </a:p>
        </p:txBody>
      </p:sp>
      <p:sp>
        <p:nvSpPr>
          <p:cNvPr id="6" name="7 Elipse"/>
          <p:cNvSpPr/>
          <p:nvPr/>
        </p:nvSpPr>
        <p:spPr>
          <a:xfrm>
            <a:off x="499846" y="268661"/>
            <a:ext cx="1400672" cy="1231433"/>
          </a:xfrm>
          <a:prstGeom prst="ellipse">
            <a:avLst/>
          </a:prstGeom>
          <a:solidFill>
            <a:schemeClr val="bg1">
              <a:alpha val="68000"/>
            </a:schemeClr>
          </a:solidFill>
          <a:ln w="63500" cap="rnd" cmpd="dbl">
            <a:solidFill>
              <a:schemeClr val="bg1"/>
            </a:solidFill>
            <a:prstDash val="sysDot"/>
          </a:ln>
          <a:scene3d>
            <a:camera prst="orthographicFront"/>
            <a:lightRig rig="threePt" dir="t"/>
          </a:scene3d>
          <a:sp3d extrusionH="101600" contourW="44450">
            <a:bevelT w="114300" h="114300"/>
            <a:bevelB w="114300" h="114300"/>
            <a:extrusionClr>
              <a:srgbClr val="FFFF00"/>
            </a:extrusionClr>
            <a:contourClr>
              <a:srgbClr val="00FF99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ARG </a:t>
            </a:r>
          </a:p>
          <a:p>
            <a:pPr algn="ctr"/>
            <a:r>
              <a:rPr lang="es-ES" sz="14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H2</a:t>
            </a:r>
            <a:endParaRPr lang="es-ES" sz="1100" b="1" dirty="0" smtClean="0">
              <a:solidFill>
                <a:srgbClr val="0066FF"/>
              </a:solidFill>
              <a:latin typeface="Arimo" pitchFamily="34" charset="0"/>
              <a:ea typeface="Arimo" pitchFamily="34" charset="0"/>
              <a:cs typeface="Arimo" pitchFamily="34" charset="0"/>
            </a:endParaRPr>
          </a:p>
          <a:p>
            <a:pPr algn="ctr"/>
            <a:r>
              <a:rPr lang="es-ES" sz="11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VERDE</a:t>
            </a:r>
            <a:endParaRPr lang="es-ES" sz="1100" b="1" dirty="0">
              <a:solidFill>
                <a:srgbClr val="0066FF"/>
              </a:solidFill>
              <a:latin typeface="Arimo" pitchFamily="34" charset="0"/>
              <a:ea typeface="Arimo" pitchFamily="34" charset="0"/>
              <a:cs typeface="Arimo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916887" y="5752376"/>
            <a:ext cx="2008414" cy="553998"/>
          </a:xfrm>
          <a:prstGeom prst="rect">
            <a:avLst/>
          </a:prstGeom>
          <a:solidFill>
            <a:schemeClr val="accent6">
              <a:lumMod val="20000"/>
              <a:lumOff val="80000"/>
              <a:alpha val="93000"/>
            </a:schemeClr>
          </a:solidFill>
          <a:ln w="50800" cmpd="dbl">
            <a:solidFill>
              <a:schemeClr val="accent6">
                <a:lumMod val="20000"/>
                <a:lumOff val="80000"/>
                <a:alpha val="5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Martin </a:t>
            </a:r>
            <a:r>
              <a:rPr lang="es-ES" sz="1000" b="1" dirty="0" err="1" smtClean="0">
                <a:solidFill>
                  <a:srgbClr val="00B050"/>
                </a:solidFill>
              </a:rPr>
              <a:t>Guglielmone</a:t>
            </a:r>
            <a:endParaRPr lang="es-ES" sz="1000" b="1" dirty="0" smtClean="0">
              <a:solidFill>
                <a:srgbClr val="00B050"/>
              </a:solidFill>
            </a:endParaRPr>
          </a:p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FRACTAL ARG </a:t>
            </a:r>
          </a:p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H2 – </a:t>
            </a:r>
            <a:r>
              <a:rPr lang="es-ES" sz="1000" b="1" dirty="0" err="1" smtClean="0">
                <a:solidFill>
                  <a:srgbClr val="00B050"/>
                </a:solidFill>
              </a:rPr>
              <a:t>Biocaptura</a:t>
            </a:r>
            <a:r>
              <a:rPr lang="es-ES" sz="1000" b="1" dirty="0" smtClean="0">
                <a:solidFill>
                  <a:srgbClr val="00B050"/>
                </a:solidFill>
              </a:rPr>
              <a:t> CO2</a:t>
            </a:r>
            <a:endParaRPr lang="es-ES" sz="1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0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7965" y="54787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00B050"/>
                </a:solidFill>
              </a:rPr>
              <a:t>H2 verde DIFICULTADES TEC-ECON</a:t>
            </a:r>
            <a:br>
              <a:rPr lang="es-ES" sz="3600" b="1" dirty="0">
                <a:solidFill>
                  <a:srgbClr val="00B050"/>
                </a:solidFill>
              </a:rPr>
            </a:br>
            <a:r>
              <a:rPr lang="es-ES" sz="3600" b="1" dirty="0">
                <a:solidFill>
                  <a:srgbClr val="00B050"/>
                </a:solidFill>
              </a:rPr>
              <a:t>¿Se resuelven? ¿a tiempo?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0792" y="2144993"/>
            <a:ext cx="10857052" cy="464462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s-ES" sz="16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ELECTROLIZACION – tecnología no consagrada – </a:t>
            </a:r>
            <a:r>
              <a:rPr lang="es-E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insuficiente escala mundial (lleva 10 años)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endParaRPr lang="es-ES" sz="16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s-E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ELECTRO </a:t>
            </a:r>
            <a:r>
              <a:rPr lang="es-ES" sz="16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INTENSIVO - EFICIENCIA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≈ </a:t>
            </a:r>
            <a:r>
              <a:rPr lang="es-ES" sz="16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30% - Energía perdida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≈ </a:t>
            </a:r>
            <a:r>
              <a:rPr lang="es-ES" sz="16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70% </a:t>
            </a:r>
            <a:r>
              <a:rPr lang="es-E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(</a:t>
            </a:r>
            <a:r>
              <a:rPr lang="es-E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tec</a:t>
            </a:r>
            <a:r>
              <a:rPr lang="es-E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actual) / AGUA </a:t>
            </a:r>
            <a:r>
              <a:rPr lang="es-ES" sz="16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INTENSIVA 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endParaRPr lang="es-ES" sz="16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H2 PURO -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Difícil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almacenamiento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y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transporte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(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daño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materiales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/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volumen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transporte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AMMONIA VERDE –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Volumen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/ material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muy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tóxico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–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transporte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,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manipulación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–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uso</a:t>
            </a:r>
            <a:endParaRPr lang="en-US" sz="16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18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Inmensas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áreas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con </a:t>
            </a:r>
            <a:r>
              <a:rPr lang="en-US" sz="18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molinos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/</a:t>
            </a:r>
            <a:r>
              <a:rPr lang="en-US" sz="18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paneles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: AREH ≈ x32 CABA ! (</a:t>
            </a:r>
            <a:r>
              <a:rPr lang="en-US" sz="18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ambientalistas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cuestionan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endParaRPr lang="en-US" sz="18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18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Tecnologías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para </a:t>
            </a:r>
            <a:r>
              <a:rPr lang="en-US" sz="18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aplicaciones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– </a:t>
            </a:r>
            <a:r>
              <a:rPr lang="en-US" sz="18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también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en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desarrollo</a:t>
            </a:r>
            <a:endParaRPr lang="en-US" sz="18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endParaRPr lang="en-US" sz="18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Humo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verde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? vs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Múltiples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proyectos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gigantes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y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focalizados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ya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desplegándose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</a:t>
            </a:r>
          </a:p>
          <a:p>
            <a:pPr marL="0" indent="0">
              <a:buNone/>
            </a:pPr>
            <a:endParaRPr lang="en-US" sz="20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7 Elipse"/>
          <p:cNvSpPr/>
          <p:nvPr/>
        </p:nvSpPr>
        <p:spPr>
          <a:xfrm>
            <a:off x="627529" y="442258"/>
            <a:ext cx="1404471" cy="1123577"/>
          </a:xfrm>
          <a:prstGeom prst="ellipse">
            <a:avLst/>
          </a:prstGeom>
          <a:solidFill>
            <a:schemeClr val="bg1">
              <a:alpha val="68000"/>
            </a:schemeClr>
          </a:solidFill>
          <a:ln w="63500" cap="rnd" cmpd="dbl">
            <a:solidFill>
              <a:schemeClr val="bg1"/>
            </a:solidFill>
            <a:prstDash val="sysDot"/>
          </a:ln>
          <a:scene3d>
            <a:camera prst="orthographicFront"/>
            <a:lightRig rig="threePt" dir="t"/>
          </a:scene3d>
          <a:sp3d extrusionH="101600" contourW="44450">
            <a:bevelT w="114300" h="114300"/>
            <a:bevelB w="114300" h="114300"/>
            <a:extrusionClr>
              <a:srgbClr val="FFFF00"/>
            </a:extrusionClr>
            <a:contourClr>
              <a:srgbClr val="00FF99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ARG </a:t>
            </a:r>
          </a:p>
          <a:p>
            <a:pPr algn="ctr"/>
            <a:r>
              <a:rPr lang="es-ES" sz="14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H2</a:t>
            </a:r>
            <a:endParaRPr lang="es-ES" sz="1100" b="1" dirty="0" smtClean="0">
              <a:solidFill>
                <a:srgbClr val="0066FF"/>
              </a:solidFill>
              <a:latin typeface="Arimo" pitchFamily="34" charset="0"/>
              <a:ea typeface="Arimo" pitchFamily="34" charset="0"/>
              <a:cs typeface="Arimo" pitchFamily="34" charset="0"/>
            </a:endParaRPr>
          </a:p>
          <a:p>
            <a:pPr algn="ctr"/>
            <a:r>
              <a:rPr lang="es-ES" sz="11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VERDE</a:t>
            </a:r>
            <a:endParaRPr lang="es-ES" sz="1100" b="1" dirty="0">
              <a:solidFill>
                <a:srgbClr val="0066FF"/>
              </a:solidFill>
              <a:latin typeface="Arimo" pitchFamily="34" charset="0"/>
              <a:ea typeface="Arimo" pitchFamily="34" charset="0"/>
              <a:cs typeface="Arimo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314215" y="6045566"/>
            <a:ext cx="1665513" cy="553998"/>
          </a:xfrm>
          <a:prstGeom prst="rect">
            <a:avLst/>
          </a:prstGeom>
          <a:solidFill>
            <a:schemeClr val="accent6">
              <a:lumMod val="20000"/>
              <a:lumOff val="80000"/>
              <a:alpha val="93000"/>
            </a:schemeClr>
          </a:solidFill>
          <a:ln w="50800" cmpd="dbl">
            <a:solidFill>
              <a:schemeClr val="accent6">
                <a:lumMod val="20000"/>
                <a:lumOff val="80000"/>
                <a:alpha val="5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Martin </a:t>
            </a:r>
            <a:r>
              <a:rPr lang="es-ES" sz="1000" b="1" dirty="0" err="1" smtClean="0">
                <a:solidFill>
                  <a:srgbClr val="00B050"/>
                </a:solidFill>
              </a:rPr>
              <a:t>Guglielmone</a:t>
            </a:r>
            <a:endParaRPr lang="es-ES" sz="1000" b="1" dirty="0" smtClean="0">
              <a:solidFill>
                <a:srgbClr val="00B050"/>
              </a:solidFill>
            </a:endParaRPr>
          </a:p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FRACTAL ARG </a:t>
            </a:r>
          </a:p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H2 – </a:t>
            </a:r>
            <a:r>
              <a:rPr lang="es-ES" sz="1000" b="1" dirty="0" err="1" smtClean="0">
                <a:solidFill>
                  <a:srgbClr val="00B050"/>
                </a:solidFill>
              </a:rPr>
              <a:t>Biocaptura</a:t>
            </a:r>
            <a:r>
              <a:rPr lang="es-ES" sz="1000" b="1" dirty="0" smtClean="0">
                <a:solidFill>
                  <a:srgbClr val="00B050"/>
                </a:solidFill>
              </a:rPr>
              <a:t> CO2</a:t>
            </a:r>
            <a:endParaRPr lang="es-ES" sz="1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5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00B050"/>
                </a:solidFill>
              </a:rPr>
              <a:t>ARGENTINA - Factores muy competitivos </a:t>
            </a:r>
            <a:br>
              <a:rPr lang="es-ES" sz="3600" b="1" dirty="0">
                <a:solidFill>
                  <a:srgbClr val="00B050"/>
                </a:solidFill>
              </a:rPr>
            </a:br>
            <a:r>
              <a:rPr lang="es-ES" sz="3600" b="1" dirty="0">
                <a:solidFill>
                  <a:srgbClr val="00B050"/>
                </a:solidFill>
              </a:rPr>
              <a:t>¿Potencial de </a:t>
            </a:r>
            <a:r>
              <a:rPr lang="es-ES" sz="3600" b="1" dirty="0" err="1">
                <a:solidFill>
                  <a:srgbClr val="00B050"/>
                </a:solidFill>
              </a:rPr>
              <a:t>Hub</a:t>
            </a:r>
            <a:r>
              <a:rPr lang="es-ES" sz="3600" b="1" dirty="0">
                <a:solidFill>
                  <a:srgbClr val="00B050"/>
                </a:solidFill>
              </a:rPr>
              <a:t> Mundial?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110" y="2103418"/>
            <a:ext cx="6180881" cy="4351338"/>
          </a:xfrm>
        </p:spPr>
      </p:pic>
      <p:sp>
        <p:nvSpPr>
          <p:cNvPr id="6" name="Elipse 5"/>
          <p:cNvSpPr/>
          <p:nvPr/>
        </p:nvSpPr>
        <p:spPr>
          <a:xfrm>
            <a:off x="3825433" y="4618299"/>
            <a:ext cx="1070658" cy="1059084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7 Elipse"/>
          <p:cNvSpPr/>
          <p:nvPr/>
        </p:nvSpPr>
        <p:spPr>
          <a:xfrm>
            <a:off x="304801" y="279157"/>
            <a:ext cx="1267012" cy="1035668"/>
          </a:xfrm>
          <a:prstGeom prst="ellipse">
            <a:avLst/>
          </a:prstGeom>
          <a:solidFill>
            <a:schemeClr val="bg1">
              <a:alpha val="68000"/>
            </a:schemeClr>
          </a:solidFill>
          <a:ln w="63500" cap="rnd" cmpd="dbl">
            <a:solidFill>
              <a:schemeClr val="bg1"/>
            </a:solidFill>
            <a:prstDash val="sysDot"/>
          </a:ln>
          <a:scene3d>
            <a:camera prst="orthographicFront"/>
            <a:lightRig rig="threePt" dir="t"/>
          </a:scene3d>
          <a:sp3d extrusionH="101600" contourW="44450">
            <a:bevelT w="114300" h="114300"/>
            <a:bevelB w="114300" h="114300"/>
            <a:extrusionClr>
              <a:srgbClr val="FFFF00"/>
            </a:extrusionClr>
            <a:contourClr>
              <a:srgbClr val="00FF99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ARG </a:t>
            </a:r>
          </a:p>
          <a:p>
            <a:pPr algn="ctr"/>
            <a:r>
              <a:rPr lang="es-ES" sz="14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H2</a:t>
            </a:r>
            <a:endParaRPr lang="es-ES" sz="1100" b="1" dirty="0" smtClean="0">
              <a:solidFill>
                <a:srgbClr val="0066FF"/>
              </a:solidFill>
              <a:latin typeface="Arimo" pitchFamily="34" charset="0"/>
              <a:ea typeface="Arimo" pitchFamily="34" charset="0"/>
              <a:cs typeface="Arimo" pitchFamily="34" charset="0"/>
            </a:endParaRPr>
          </a:p>
          <a:p>
            <a:pPr algn="ctr"/>
            <a:r>
              <a:rPr lang="es-ES" sz="11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VERDE</a:t>
            </a:r>
            <a:endParaRPr lang="es-ES" sz="1100" b="1" dirty="0">
              <a:solidFill>
                <a:srgbClr val="0066FF"/>
              </a:solidFill>
              <a:latin typeface="Arimo" pitchFamily="34" charset="0"/>
              <a:ea typeface="Arimo" pitchFamily="34" charset="0"/>
              <a:cs typeface="Arimo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314215" y="6045566"/>
            <a:ext cx="1665513" cy="553998"/>
          </a:xfrm>
          <a:prstGeom prst="rect">
            <a:avLst/>
          </a:prstGeom>
          <a:solidFill>
            <a:schemeClr val="accent6">
              <a:lumMod val="20000"/>
              <a:lumOff val="80000"/>
              <a:alpha val="93000"/>
            </a:schemeClr>
          </a:solidFill>
          <a:ln w="50800" cmpd="dbl">
            <a:solidFill>
              <a:schemeClr val="accent6">
                <a:lumMod val="20000"/>
                <a:lumOff val="80000"/>
                <a:alpha val="5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Martin </a:t>
            </a:r>
            <a:r>
              <a:rPr lang="es-ES" sz="1000" b="1" dirty="0" err="1" smtClean="0">
                <a:solidFill>
                  <a:srgbClr val="00B050"/>
                </a:solidFill>
              </a:rPr>
              <a:t>Guglielmone</a:t>
            </a:r>
            <a:endParaRPr lang="es-ES" sz="1000" b="1" dirty="0" smtClean="0">
              <a:solidFill>
                <a:srgbClr val="00B050"/>
              </a:solidFill>
            </a:endParaRPr>
          </a:p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FRACTAL ARG </a:t>
            </a:r>
          </a:p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H2 – </a:t>
            </a:r>
            <a:r>
              <a:rPr lang="es-ES" sz="1000" b="1" dirty="0" err="1" smtClean="0">
                <a:solidFill>
                  <a:srgbClr val="00B050"/>
                </a:solidFill>
              </a:rPr>
              <a:t>Biocaptura</a:t>
            </a:r>
            <a:r>
              <a:rPr lang="es-ES" sz="1000" b="1" dirty="0" smtClean="0">
                <a:solidFill>
                  <a:srgbClr val="00B050"/>
                </a:solidFill>
              </a:rPr>
              <a:t> CO2</a:t>
            </a:r>
            <a:endParaRPr lang="es-ES" sz="1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1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rgbClr val="00B050"/>
                </a:solidFill>
              </a:rPr>
              <a:t>ARGENTINA – Factores muy competitivos -2</a:t>
            </a:r>
            <a:br>
              <a:rPr lang="es-ES" sz="3200" b="1" dirty="0">
                <a:solidFill>
                  <a:srgbClr val="00B050"/>
                </a:solidFill>
              </a:rPr>
            </a:br>
            <a:endParaRPr lang="es-ES" sz="3200" b="1" dirty="0">
              <a:solidFill>
                <a:srgbClr val="00B05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1145" y="1772985"/>
            <a:ext cx="10857052" cy="4644623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Vientos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y </a:t>
            </a: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radiación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solar – </a:t>
            </a: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máximos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mundiales</a:t>
            </a:r>
            <a:endParaRPr lang="en-US" sz="17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7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Grandes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extensions de </a:t>
            </a: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tierra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inhabitadas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y de </a:t>
            </a: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baja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productividad</a:t>
            </a:r>
            <a:endParaRPr lang="en-US" sz="17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7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Acceso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al </a:t>
            </a: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agua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dulce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/ marina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7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Gas Natural – H2 </a:t>
            </a: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azul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7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Parque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científico</a:t>
            </a:r>
            <a:r>
              <a:rPr lang="en-US" sz="17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+ </a:t>
            </a: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ingeniería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de primer </a:t>
            </a: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nivel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/ </a:t>
            </a: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Industria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energética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e </a:t>
            </a: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insumos</a:t>
            </a: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7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consolidada</a:t>
            </a:r>
            <a:endParaRPr lang="en-US" sz="17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CLAVE ECONOMICA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Argentina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es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competitiva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exportando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lo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mismo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que consume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internamente</a:t>
            </a:r>
            <a:endParaRPr lang="en-US" sz="1800" b="1" dirty="0">
              <a:solidFill>
                <a:srgbClr val="00B050"/>
              </a:solidFill>
              <a:latin typeface="+mj-ea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Consumo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interno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es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H2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mínimo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con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relación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a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mercado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mundial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potencial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NO NECESITA APOYARSE EN DEMANDA INTERNA EN USD PARA DESPEGAR (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si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demandado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por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Vaca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Muerta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 y </a:t>
            </a:r>
            <a:r>
              <a:rPr lang="en-US" sz="1800" b="1" dirty="0" err="1" smtClean="0">
                <a:solidFill>
                  <a:srgbClr val="00B050"/>
                </a:solidFill>
                <a:latin typeface="+mj-ea"/>
              </a:rPr>
              <a:t>Renovables</a:t>
            </a:r>
            <a:r>
              <a:rPr lang="en-US" sz="1800" b="1" dirty="0" smtClean="0">
                <a:solidFill>
                  <a:srgbClr val="00B050"/>
                </a:solidFill>
                <a:latin typeface="+mj-ea"/>
              </a:rPr>
              <a:t>)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7 Elipse"/>
          <p:cNvSpPr/>
          <p:nvPr/>
        </p:nvSpPr>
        <p:spPr>
          <a:xfrm>
            <a:off x="304801" y="332889"/>
            <a:ext cx="1267012" cy="1035668"/>
          </a:xfrm>
          <a:prstGeom prst="ellipse">
            <a:avLst/>
          </a:prstGeom>
          <a:solidFill>
            <a:schemeClr val="bg1">
              <a:alpha val="68000"/>
            </a:schemeClr>
          </a:solidFill>
          <a:ln w="63500" cap="rnd" cmpd="dbl">
            <a:solidFill>
              <a:schemeClr val="bg1"/>
            </a:solidFill>
            <a:prstDash val="sysDot"/>
          </a:ln>
          <a:scene3d>
            <a:camera prst="orthographicFront"/>
            <a:lightRig rig="threePt" dir="t"/>
          </a:scene3d>
          <a:sp3d extrusionH="101600" contourW="44450">
            <a:bevelT w="114300" h="114300"/>
            <a:bevelB w="114300" h="114300"/>
            <a:extrusionClr>
              <a:srgbClr val="FFFF00"/>
            </a:extrusionClr>
            <a:contourClr>
              <a:srgbClr val="00FF99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ARG </a:t>
            </a:r>
          </a:p>
          <a:p>
            <a:pPr algn="ctr"/>
            <a:r>
              <a:rPr lang="es-ES" sz="14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H2</a:t>
            </a:r>
            <a:endParaRPr lang="es-ES" sz="1100" b="1" dirty="0" smtClean="0">
              <a:solidFill>
                <a:srgbClr val="0066FF"/>
              </a:solidFill>
              <a:latin typeface="Arimo" pitchFamily="34" charset="0"/>
              <a:ea typeface="Arimo" pitchFamily="34" charset="0"/>
              <a:cs typeface="Arimo" pitchFamily="34" charset="0"/>
            </a:endParaRPr>
          </a:p>
          <a:p>
            <a:pPr algn="ctr"/>
            <a:r>
              <a:rPr lang="es-ES" sz="11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VERDE</a:t>
            </a:r>
            <a:endParaRPr lang="es-ES" sz="1100" b="1" dirty="0">
              <a:solidFill>
                <a:srgbClr val="0066FF"/>
              </a:solidFill>
              <a:latin typeface="Arimo" pitchFamily="34" charset="0"/>
              <a:ea typeface="Arimo" pitchFamily="34" charset="0"/>
              <a:cs typeface="Arimo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01301" y="6170751"/>
            <a:ext cx="1665513" cy="553998"/>
          </a:xfrm>
          <a:prstGeom prst="rect">
            <a:avLst/>
          </a:prstGeom>
          <a:solidFill>
            <a:schemeClr val="accent6">
              <a:lumMod val="20000"/>
              <a:lumOff val="80000"/>
              <a:alpha val="93000"/>
            </a:schemeClr>
          </a:solidFill>
          <a:ln w="50800" cmpd="dbl">
            <a:solidFill>
              <a:schemeClr val="accent6">
                <a:lumMod val="20000"/>
                <a:lumOff val="80000"/>
                <a:alpha val="5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Martin </a:t>
            </a:r>
            <a:r>
              <a:rPr lang="es-ES" sz="1000" b="1" dirty="0" err="1" smtClean="0">
                <a:solidFill>
                  <a:srgbClr val="00B050"/>
                </a:solidFill>
              </a:rPr>
              <a:t>Guglielmone</a:t>
            </a:r>
            <a:endParaRPr lang="es-ES" sz="1000" b="1" dirty="0" smtClean="0">
              <a:solidFill>
                <a:srgbClr val="00B050"/>
              </a:solidFill>
            </a:endParaRPr>
          </a:p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FRACTAL ARG </a:t>
            </a:r>
          </a:p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H2 – </a:t>
            </a:r>
            <a:r>
              <a:rPr lang="es-ES" sz="1000" b="1" dirty="0" err="1" smtClean="0">
                <a:solidFill>
                  <a:srgbClr val="00B050"/>
                </a:solidFill>
              </a:rPr>
              <a:t>Biocaptura</a:t>
            </a:r>
            <a:r>
              <a:rPr lang="es-ES" sz="1000" b="1" dirty="0" smtClean="0">
                <a:solidFill>
                  <a:srgbClr val="00B050"/>
                </a:solidFill>
              </a:rPr>
              <a:t> CO2</a:t>
            </a:r>
            <a:endParaRPr lang="es-ES" sz="1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9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72742"/>
            <a:ext cx="10285071" cy="906261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rgbClr val="00B050"/>
                </a:solidFill>
              </a:rPr>
              <a:t>ARGENTINA – DIFICULTADES Y DESAFIOS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9676" y="1372588"/>
            <a:ext cx="10320796" cy="4876119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Falta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de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una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Estrategia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Nacional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clara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–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otros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países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región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ya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adelantados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4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  <a:latin typeface="+mj-ea"/>
              </a:rPr>
              <a:t>C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rear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DEMANDA DOMESTICA y REGIONAL / VALOR AGREGADO local / NUEVAS ECONOMIAS REGIONALES.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4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PROYECTOS DE ALTISIMO RIESGO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tamaño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, 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  <a:latin typeface="+mj-ea"/>
              </a:rPr>
              <a:t>plazo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, el status de 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  <a:latin typeface="+mj-ea"/>
              </a:rPr>
              <a:t>mercados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 y 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  <a:latin typeface="+mj-ea"/>
              </a:rPr>
              <a:t>tecnologías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(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marcos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  <a:latin typeface="+mj-ea"/>
              </a:rPr>
              <a:t>regulatorios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 - 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  <a:latin typeface="+mj-ea"/>
              </a:rPr>
              <a:t>Gobiernos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 – 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  <a:latin typeface="+mj-ea"/>
              </a:rPr>
              <a:t>Instituciones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  <a:latin typeface="+mj-ea"/>
              </a:rPr>
              <a:t>pueden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  <a:latin typeface="+mj-ea"/>
              </a:rPr>
              <a:t>ayudar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 a 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  <a:latin typeface="+mj-ea"/>
              </a:rPr>
              <a:t>mitigar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+mj-ea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endParaRPr lang="en-US" sz="14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ALTISIMA EXIGENCIA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en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costo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para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entrar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(USD 1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kh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H2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en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2050)</a:t>
            </a:r>
          </a:p>
          <a:p>
            <a:pPr marL="0" indent="0">
              <a:spcBef>
                <a:spcPts val="600"/>
              </a:spcBef>
              <a:buNone/>
            </a:pPr>
            <a:endParaRPr lang="en-US" sz="14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Lejanía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mercados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(Europa – Asia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Pacífico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)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4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Costo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de capital  (CAPEX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muy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alto,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muy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antes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operaciones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- Río Negro USD 8.000 M)</a:t>
            </a:r>
          </a:p>
          <a:p>
            <a:pPr marL="0" indent="0">
              <a:spcBef>
                <a:spcPts val="600"/>
              </a:spcBef>
              <a:buNone/>
            </a:pPr>
            <a:endParaRPr lang="en-US" sz="14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Muy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largo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plazo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vs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inestabilidad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económica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argentina</a:t>
            </a:r>
            <a:endParaRPr lang="en-US" sz="14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4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Enorme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desafío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ambiental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/ Nueva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infraestructura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para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sitios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alejados</a:t>
            </a:r>
            <a:endParaRPr lang="en-US" sz="14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4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Restricciones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Ley de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Tierras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para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inversores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extranjeros</a:t>
            </a:r>
            <a:endParaRPr lang="en-US" sz="14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7 Elipse"/>
          <p:cNvSpPr/>
          <p:nvPr/>
        </p:nvSpPr>
        <p:spPr>
          <a:xfrm>
            <a:off x="304801" y="279157"/>
            <a:ext cx="1066799" cy="687329"/>
          </a:xfrm>
          <a:prstGeom prst="ellipse">
            <a:avLst/>
          </a:prstGeom>
          <a:solidFill>
            <a:schemeClr val="bg1">
              <a:alpha val="68000"/>
            </a:schemeClr>
          </a:solidFill>
          <a:ln w="63500" cap="rnd" cmpd="dbl">
            <a:solidFill>
              <a:schemeClr val="bg1"/>
            </a:solidFill>
            <a:prstDash val="sysDot"/>
          </a:ln>
          <a:scene3d>
            <a:camera prst="orthographicFront"/>
            <a:lightRig rig="threePt" dir="t"/>
          </a:scene3d>
          <a:sp3d extrusionH="101600" contourW="44450">
            <a:bevelT w="114300" h="114300"/>
            <a:bevelB w="114300" h="114300"/>
            <a:extrusionClr>
              <a:srgbClr val="FFFF00"/>
            </a:extrusionClr>
            <a:contourClr>
              <a:srgbClr val="00FF99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ARG </a:t>
            </a:r>
          </a:p>
          <a:p>
            <a:pPr algn="ctr"/>
            <a:r>
              <a:rPr lang="es-ES" sz="14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H2</a:t>
            </a:r>
            <a:endParaRPr lang="es-ES" sz="1100" b="1" dirty="0" smtClean="0">
              <a:solidFill>
                <a:srgbClr val="0066FF"/>
              </a:solidFill>
              <a:latin typeface="Arimo" pitchFamily="34" charset="0"/>
              <a:ea typeface="Arimo" pitchFamily="34" charset="0"/>
              <a:cs typeface="Arimo" pitchFamily="34" charset="0"/>
            </a:endParaRPr>
          </a:p>
          <a:p>
            <a:pPr algn="ctr"/>
            <a:r>
              <a:rPr lang="es-ES" sz="11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VERDE</a:t>
            </a:r>
            <a:endParaRPr lang="es-ES" sz="1100" b="1" dirty="0">
              <a:solidFill>
                <a:srgbClr val="0066FF"/>
              </a:solidFill>
              <a:latin typeface="Arimo" pitchFamily="34" charset="0"/>
              <a:ea typeface="Arimo" pitchFamily="34" charset="0"/>
              <a:cs typeface="Arimo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178144" y="6028512"/>
            <a:ext cx="1665513" cy="553998"/>
          </a:xfrm>
          <a:prstGeom prst="rect">
            <a:avLst/>
          </a:prstGeom>
          <a:solidFill>
            <a:schemeClr val="accent6">
              <a:lumMod val="20000"/>
              <a:lumOff val="80000"/>
              <a:alpha val="93000"/>
            </a:schemeClr>
          </a:solidFill>
          <a:ln w="50800" cmpd="dbl">
            <a:solidFill>
              <a:schemeClr val="accent6">
                <a:lumMod val="20000"/>
                <a:lumOff val="80000"/>
                <a:alpha val="5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Martin </a:t>
            </a:r>
            <a:r>
              <a:rPr lang="es-ES" sz="1000" b="1" dirty="0" err="1" smtClean="0">
                <a:solidFill>
                  <a:srgbClr val="00B050"/>
                </a:solidFill>
              </a:rPr>
              <a:t>Guglielmone</a:t>
            </a:r>
            <a:endParaRPr lang="es-ES" sz="1000" b="1" dirty="0" smtClean="0">
              <a:solidFill>
                <a:srgbClr val="00B050"/>
              </a:solidFill>
            </a:endParaRPr>
          </a:p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FRACTAL ARG </a:t>
            </a:r>
          </a:p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H2 – </a:t>
            </a:r>
            <a:r>
              <a:rPr lang="es-ES" sz="1000" b="1" dirty="0" err="1" smtClean="0">
                <a:solidFill>
                  <a:srgbClr val="00B050"/>
                </a:solidFill>
              </a:rPr>
              <a:t>Biocaptura</a:t>
            </a:r>
            <a:r>
              <a:rPr lang="es-ES" sz="1000" b="1" dirty="0" smtClean="0">
                <a:solidFill>
                  <a:srgbClr val="00B050"/>
                </a:solidFill>
              </a:rPr>
              <a:t> CO2</a:t>
            </a:r>
            <a:endParaRPr lang="es-ES" sz="1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1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72742"/>
            <a:ext cx="10285071" cy="906261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smtClean="0">
                <a:solidFill>
                  <a:srgbClr val="00B050"/>
                </a:solidFill>
              </a:rPr>
              <a:t>Conclusiones</a:t>
            </a:r>
            <a:r>
              <a:rPr lang="es-ES" sz="4000" dirty="0" smtClean="0"/>
              <a:t> 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4378" y="1372588"/>
            <a:ext cx="10232984" cy="513655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Contexto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mundial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favorable: DESCARBONIZACIÓN con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inercia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irrefrenable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(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pareciera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H2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verde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GRAN CANDIDATO con GRANDES DIFICULTADES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téc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-econ y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ambientales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(y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competencia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de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otras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soluciones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verdes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,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excepto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nichos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10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años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mínimo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para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operar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: 3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años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de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mediciones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de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vientos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+ 7 de inversion ENORMES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ARGENTINA con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factores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naturales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y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humanos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muy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competitivos</a:t>
            </a:r>
            <a:endParaRPr lang="en-US" sz="16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ARGENTINA con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grandes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dificultades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a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superar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+mj-ea"/>
              </a:rPr>
              <a:t>RECOMENDACIONES “al </a:t>
            </a:r>
            <a:r>
              <a:rPr lang="en-US" sz="1600" b="1" dirty="0" err="1" smtClean="0">
                <a:solidFill>
                  <a:srgbClr val="00B050"/>
                </a:solidFill>
                <a:latin typeface="+mj-ea"/>
              </a:rPr>
              <a:t>viento</a:t>
            </a:r>
            <a:r>
              <a:rPr lang="en-US" sz="1600" b="1" dirty="0" smtClean="0">
                <a:solidFill>
                  <a:srgbClr val="00B050"/>
                </a:solidFill>
                <a:latin typeface="+mj-ea"/>
              </a:rPr>
              <a:t>”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endParaRPr lang="en-US" sz="1600" b="1" dirty="0">
              <a:solidFill>
                <a:srgbClr val="00B050"/>
              </a:solidFill>
              <a:latin typeface="+mj-e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+mj-ea"/>
              </a:rPr>
              <a:t>ESTRATEGIA y HOJA DE RUTA NACIONAL (ley </a:t>
            </a:r>
            <a:r>
              <a:rPr lang="en-US" sz="1600" b="1" dirty="0" err="1" smtClean="0">
                <a:solidFill>
                  <a:srgbClr val="00B050"/>
                </a:solidFill>
                <a:latin typeface="+mj-ea"/>
              </a:rPr>
              <a:t>como</a:t>
            </a:r>
            <a:r>
              <a:rPr lang="en-US" sz="16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  <a:latin typeface="+mj-ea"/>
              </a:rPr>
              <a:t>producto</a:t>
            </a:r>
            <a:r>
              <a:rPr lang="en-US" sz="1600" b="1" dirty="0" smtClean="0">
                <a:solidFill>
                  <a:srgbClr val="00B050"/>
                </a:solidFill>
                <a:latin typeface="+mj-ea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b="1" dirty="0" err="1" smtClean="0">
                <a:solidFill>
                  <a:srgbClr val="00B050"/>
                </a:solidFill>
                <a:latin typeface="+mj-ea"/>
              </a:rPr>
              <a:t>Crear</a:t>
            </a:r>
            <a:r>
              <a:rPr lang="en-US" sz="16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600" b="1" dirty="0" err="1">
                <a:solidFill>
                  <a:srgbClr val="00B050"/>
                </a:solidFill>
                <a:latin typeface="+mj-ea"/>
              </a:rPr>
              <a:t>c</a:t>
            </a:r>
            <a:r>
              <a:rPr lang="en-US" sz="1600" b="1" dirty="0" err="1" smtClean="0">
                <a:solidFill>
                  <a:srgbClr val="00B050"/>
                </a:solidFill>
                <a:latin typeface="+mj-ea"/>
              </a:rPr>
              <a:t>ondiciones</a:t>
            </a:r>
            <a:r>
              <a:rPr lang="en-US" sz="1600" b="1" dirty="0" smtClean="0">
                <a:solidFill>
                  <a:srgbClr val="00B050"/>
                </a:solidFill>
                <a:latin typeface="+mj-ea"/>
              </a:rPr>
              <a:t> para DEMANDA y VALOR AGREGADO local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b="1" dirty="0" err="1" smtClean="0">
                <a:solidFill>
                  <a:srgbClr val="00B050"/>
                </a:solidFill>
                <a:latin typeface="+mj-ea"/>
              </a:rPr>
              <a:t>Política</a:t>
            </a:r>
            <a:r>
              <a:rPr lang="en-US" sz="1600" b="1" dirty="0" smtClean="0">
                <a:solidFill>
                  <a:srgbClr val="00B050"/>
                </a:solidFill>
                <a:latin typeface="+mj-ea"/>
              </a:rPr>
              <a:t> de DIFUSION y CONOCIMIENTO (</a:t>
            </a:r>
            <a:r>
              <a:rPr lang="en-US" sz="1600" b="1" dirty="0" err="1" smtClean="0">
                <a:solidFill>
                  <a:srgbClr val="00B050"/>
                </a:solidFill>
                <a:latin typeface="+mj-ea"/>
              </a:rPr>
              <a:t>mundo</a:t>
            </a:r>
            <a:r>
              <a:rPr lang="en-US" sz="1600" b="1" dirty="0" smtClean="0">
                <a:solidFill>
                  <a:srgbClr val="00B050"/>
                </a:solidFill>
                <a:latin typeface="+mj-ea"/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  <a:latin typeface="+mj-ea"/>
              </a:rPr>
              <a:t>nuevo</a:t>
            </a:r>
            <a:r>
              <a:rPr lang="en-US" sz="1600" b="1" dirty="0" smtClean="0">
                <a:solidFill>
                  <a:srgbClr val="00B050"/>
                </a:solidFill>
                <a:latin typeface="+mj-ea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+mj-ea"/>
              </a:rPr>
              <a:t>ROL DEL ESTADO: gran IMPULSOR, COORDINADOR y SUPERVISOR de </a:t>
            </a:r>
            <a:r>
              <a:rPr lang="en-US" sz="1600" b="1" dirty="0" err="1" smtClean="0">
                <a:solidFill>
                  <a:srgbClr val="00B050"/>
                </a:solidFill>
                <a:latin typeface="+mj-ea"/>
              </a:rPr>
              <a:t>desarrollo</a:t>
            </a:r>
            <a:r>
              <a:rPr lang="en-US" sz="1600" b="1" dirty="0" smtClean="0">
                <a:solidFill>
                  <a:srgbClr val="00B050"/>
                </a:solidFill>
                <a:latin typeface="+mj-ea"/>
              </a:rPr>
              <a:t> ARMONICO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16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endParaRPr lang="en-US" sz="2100" b="1" dirty="0" smtClean="0">
              <a:solidFill>
                <a:schemeClr val="accent1">
                  <a:lumMod val="50000"/>
                </a:schemeClr>
              </a:solidFill>
              <a:latin typeface="+mj-ea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  <a:latin typeface="+mj-ea"/>
              </a:rPr>
              <a:t> </a:t>
            </a:r>
            <a:endParaRPr lang="es-ES" sz="2300" dirty="0" smtClean="0"/>
          </a:p>
          <a:p>
            <a:pPr marL="0" indent="0">
              <a:lnSpc>
                <a:spcPct val="140000"/>
              </a:lnSpc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6" name="7 Elipse"/>
          <p:cNvSpPr/>
          <p:nvPr/>
        </p:nvSpPr>
        <p:spPr>
          <a:xfrm>
            <a:off x="304801" y="279157"/>
            <a:ext cx="1066799" cy="687329"/>
          </a:xfrm>
          <a:prstGeom prst="ellipse">
            <a:avLst/>
          </a:prstGeom>
          <a:solidFill>
            <a:schemeClr val="bg1">
              <a:alpha val="68000"/>
            </a:schemeClr>
          </a:solidFill>
          <a:ln w="63500" cap="rnd" cmpd="dbl">
            <a:solidFill>
              <a:schemeClr val="bg1"/>
            </a:solidFill>
            <a:prstDash val="sysDot"/>
          </a:ln>
          <a:scene3d>
            <a:camera prst="orthographicFront"/>
            <a:lightRig rig="threePt" dir="t"/>
          </a:scene3d>
          <a:sp3d extrusionH="101600" contourW="44450">
            <a:bevelT w="114300" h="114300"/>
            <a:bevelB w="114300" h="114300"/>
            <a:extrusionClr>
              <a:srgbClr val="FFFF00"/>
            </a:extrusionClr>
            <a:contourClr>
              <a:srgbClr val="00FF99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ARG </a:t>
            </a:r>
          </a:p>
          <a:p>
            <a:pPr algn="ctr"/>
            <a:r>
              <a:rPr lang="es-ES" sz="14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H2</a:t>
            </a:r>
            <a:endParaRPr lang="es-ES" sz="1100" b="1" dirty="0" smtClean="0">
              <a:solidFill>
                <a:srgbClr val="0066FF"/>
              </a:solidFill>
              <a:latin typeface="Arimo" pitchFamily="34" charset="0"/>
              <a:ea typeface="Arimo" pitchFamily="34" charset="0"/>
              <a:cs typeface="Arimo" pitchFamily="34" charset="0"/>
            </a:endParaRPr>
          </a:p>
          <a:p>
            <a:pPr algn="ctr"/>
            <a:r>
              <a:rPr lang="es-ES" sz="1100" b="1" dirty="0" smtClean="0">
                <a:solidFill>
                  <a:srgbClr val="0066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VERDE</a:t>
            </a:r>
            <a:endParaRPr lang="es-ES" sz="1100" b="1" dirty="0">
              <a:solidFill>
                <a:srgbClr val="0066FF"/>
              </a:solidFill>
              <a:latin typeface="Arimo" pitchFamily="34" charset="0"/>
              <a:ea typeface="Arimo" pitchFamily="34" charset="0"/>
              <a:cs typeface="Arimo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504714" y="6161312"/>
            <a:ext cx="1475015" cy="553998"/>
          </a:xfrm>
          <a:prstGeom prst="rect">
            <a:avLst/>
          </a:prstGeom>
          <a:solidFill>
            <a:schemeClr val="accent6">
              <a:lumMod val="20000"/>
              <a:lumOff val="80000"/>
              <a:alpha val="93000"/>
            </a:schemeClr>
          </a:solidFill>
          <a:ln w="50800" cmpd="dbl">
            <a:solidFill>
              <a:schemeClr val="accent6">
                <a:lumMod val="20000"/>
                <a:lumOff val="80000"/>
                <a:alpha val="5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Martin </a:t>
            </a:r>
            <a:r>
              <a:rPr lang="es-ES" sz="1000" b="1" dirty="0" err="1" smtClean="0">
                <a:solidFill>
                  <a:srgbClr val="00B050"/>
                </a:solidFill>
              </a:rPr>
              <a:t>Guglielmone</a:t>
            </a:r>
            <a:endParaRPr lang="es-ES" sz="1000" b="1" dirty="0" smtClean="0">
              <a:solidFill>
                <a:srgbClr val="00B050"/>
              </a:solidFill>
            </a:endParaRPr>
          </a:p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FRACTAL ARG </a:t>
            </a:r>
          </a:p>
          <a:p>
            <a:pPr algn="ctr"/>
            <a:r>
              <a:rPr lang="es-ES" sz="1000" b="1" dirty="0" smtClean="0">
                <a:solidFill>
                  <a:srgbClr val="00B050"/>
                </a:solidFill>
              </a:rPr>
              <a:t>H2 – </a:t>
            </a:r>
            <a:r>
              <a:rPr lang="es-ES" sz="1000" b="1" dirty="0" err="1" smtClean="0">
                <a:solidFill>
                  <a:srgbClr val="00B050"/>
                </a:solidFill>
              </a:rPr>
              <a:t>Biocaptura</a:t>
            </a:r>
            <a:r>
              <a:rPr lang="es-ES" sz="1000" b="1" dirty="0" smtClean="0">
                <a:solidFill>
                  <a:srgbClr val="00B050"/>
                </a:solidFill>
              </a:rPr>
              <a:t> CO2</a:t>
            </a:r>
            <a:endParaRPr lang="es-ES" sz="1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7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564</Words>
  <Application>Microsoft Office PowerPoint</Application>
  <PresentationFormat>Personalizado</PresentationFormat>
  <Paragraphs>120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H2 verde PROMESA  ¿tendrá mercados?</vt:lpstr>
      <vt:lpstr>H2 verde DIFICULTADES TEC-ECON ¿Se resuelven? ¿a tiempo?</vt:lpstr>
      <vt:lpstr>ARGENTINA - Factores muy competitivos  ¿Potencial de Hub Mundial?</vt:lpstr>
      <vt:lpstr>ARGENTINA – Factores muy competitivos -2 </vt:lpstr>
      <vt:lpstr>ARGENTINA – DIFICULTADES Y DESAFIOS</vt:lpstr>
      <vt:lpstr>Conclusiones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 verde: ¿tendrá mercados?</dc:title>
  <dc:creator>Windows User</dc:creator>
  <cp:lastModifiedBy>Windows User</cp:lastModifiedBy>
  <cp:revision>29</cp:revision>
  <dcterms:created xsi:type="dcterms:W3CDTF">2021-11-18T12:24:11Z</dcterms:created>
  <dcterms:modified xsi:type="dcterms:W3CDTF">2021-11-18T17:09:45Z</dcterms:modified>
</cp:coreProperties>
</file>